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74" r:id="rId12"/>
    <p:sldId id="266" r:id="rId13"/>
    <p:sldId id="272" r:id="rId14"/>
    <p:sldId id="273" r:id="rId15"/>
    <p:sldId id="267" r:id="rId16"/>
    <p:sldId id="269" r:id="rId17"/>
    <p:sldId id="271" r:id="rId18"/>
    <p:sldId id="268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6A8"/>
    <a:srgbClr val="000000"/>
    <a:srgbClr val="D8A220"/>
    <a:srgbClr val="2B2B2B"/>
    <a:srgbClr val="FF5757"/>
    <a:srgbClr val="D49700"/>
    <a:srgbClr val="D8A017"/>
    <a:srgbClr val="D29500"/>
    <a:srgbClr val="4F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1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00902-31A1-4819-AC41-22FD2041E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7B3507-9513-41B4-A597-E9A5D6C1D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65032A-4B5A-4831-B43D-13513EDA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F54E7A-F838-426B-8885-C8CD9D71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5AD64D-40BC-4DA0-A1EE-E514B300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539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4A4F8-373D-448E-BF73-6E1C3D43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50775D-444F-4006-B125-181564130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543B44-4563-4BB3-BA13-E6A0E54B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95BB09-81EC-4423-B0FF-C1E9C6A2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73B33-7B23-4BC4-BE8B-3E3C795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93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69130D7-41B8-431A-B2BE-F3CD87D1D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07957C-D886-4335-8E7E-7A33AD3AB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E6FE18-DFEF-4707-AFD9-7CA16671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7B475-E0E5-49F6-B005-1D75F6E3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1ACE3-5D61-4C1F-8D0C-6597ABED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010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07B1F-75F4-4A29-ADB4-3DAFAF2A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328D7E-8DC8-4222-9359-58DE0842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6C213A-A4CB-4B1C-9D66-89EF6F5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BA8993-897A-403B-8F06-D82E80A1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07DF1-72EA-40DD-BEC2-0A9923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031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B91D8-921C-4BA6-A1EC-082D5E0D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A6C931-79A7-4940-A368-1D7A7437B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50F2FE-A501-47FC-8A58-EFE6BC0D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35893-4F7A-48CD-B977-3BAA0812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A77283-965C-48C9-BD91-6989E1E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463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CE441-6D8F-4812-BF0B-D0CE1910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5BC6FA-4A50-48C8-ACD4-89CEF7AFB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EE5D08-CB49-4067-B3B9-F7EA64B58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848B4C-75A3-49DC-B382-8F8283FC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0DB4EB-34A5-4674-8185-6ABB3ADD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043C10-8D14-4345-9A7B-AD9FDE53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125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A6726-3B82-4CC6-9642-88DEDC7D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3DC172-3AB6-43C8-AC19-A5D358789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C93996-D04C-4969-A29D-5B4641F6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00D879-3ABB-4378-BBC7-8D6729676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B792EC-C6F6-4711-BAA9-4349051EE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F226D6-126F-4B0A-AD70-03E9FA13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60497F-97A8-42E9-B5C9-58300E96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38E1E8-43EF-4BD6-9F08-082505A5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703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668C-1D89-4406-86D8-F58FFB6E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A0DF8C-AF08-47C1-8845-70A1D68E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AC699D-E0A3-4415-907E-8E0C344C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F0A84-D3A6-44CF-8B1A-EB55E19F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244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B672EA-50E0-41D1-8461-045C9DA7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B19943-CCFC-4249-8668-2C6E982D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64469-316B-45BF-A6EB-0CA07801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994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ED237-C896-4337-8E0F-E7D6789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E197A-7293-45BE-8860-46D62FCD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B5C4D3-7CAC-4935-A48D-EC8960EE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A0351A-35CE-4144-822F-1E183E34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C8C73C-B105-480E-A039-36E7772F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A5E296-3774-464F-938D-044F37B9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02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3312B-9897-422B-B9F8-D7746D42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BED6CE-E559-4881-AC17-C207171D1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298FE9-41F1-49BA-A493-9394D655D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6C532A-B1CF-41BF-88BF-BF2624C3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080FB4-70F7-4BC4-9519-603F2395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948A66-7C07-474A-8405-30D2014D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96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DCD7F4-22BD-4968-9722-3B3F4942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603A18-F3C4-4482-9A0A-7EB149748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8F53E3-7C83-42BC-99C7-F4C69BD8C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1791-E154-4C89-9026-704C5A50115E}" type="datetimeFigureOut">
              <a:rPr lang="de-CH" smtClean="0"/>
              <a:t>10.01.2020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7B26BA-362D-46DC-B6E4-EE1DCFA4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62510A-5796-40B9-8A91-7DB9AD37E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10101-5FB2-4EC1-8C1D-2F4735B872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439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FDB5A-BEA5-478E-87B6-06BA84227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925" y="640170"/>
            <a:ext cx="11310150" cy="1229748"/>
          </a:xfrm>
        </p:spPr>
        <p:txBody>
          <a:bodyPr/>
          <a:lstStyle/>
          <a:p>
            <a:r>
              <a:rPr lang="de-CH" dirty="0" err="1"/>
              <a:t>IvisPro</a:t>
            </a:r>
            <a:r>
              <a:rPr lang="de-CH" dirty="0"/>
              <a:t> – Gemeinden der Schweiz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A745DE-0EE7-4837-B191-18B39F839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18736"/>
            <a:ext cx="12192000" cy="480930"/>
          </a:xfrm>
        </p:spPr>
        <p:txBody>
          <a:bodyPr>
            <a:normAutofit fontScale="92500" lnSpcReduction="10000"/>
          </a:bodyPr>
          <a:lstStyle/>
          <a:p>
            <a:r>
              <a:rPr lang="de-CH" sz="3200" b="1" dirty="0">
                <a:solidFill>
                  <a:srgbClr val="D8A220"/>
                </a:solidFill>
              </a:rPr>
              <a:t>B</a:t>
            </a:r>
            <a:r>
              <a:rPr lang="de-CH" dirty="0"/>
              <a:t>enjamin </a:t>
            </a:r>
            <a:r>
              <a:rPr lang="de-CH" sz="3200" b="1" dirty="0" err="1">
                <a:solidFill>
                  <a:srgbClr val="D8A220"/>
                </a:solidFill>
              </a:rPr>
              <a:t>B</a:t>
            </a:r>
            <a:r>
              <a:rPr lang="de-CH" dirty="0" err="1"/>
              <a:t>rodwolf</a:t>
            </a:r>
            <a:r>
              <a:rPr lang="de-CH" dirty="0"/>
              <a:t> &amp; </a:t>
            </a:r>
            <a:r>
              <a:rPr lang="de-CH" sz="3200" b="1" dirty="0">
                <a:solidFill>
                  <a:srgbClr val="D8A220"/>
                </a:solidFill>
              </a:rPr>
              <a:t>N</a:t>
            </a:r>
            <a:r>
              <a:rPr lang="de-CH" dirty="0"/>
              <a:t>adia </a:t>
            </a:r>
            <a:r>
              <a:rPr lang="de-CH" sz="3200" b="1" dirty="0">
                <a:solidFill>
                  <a:srgbClr val="D8A220"/>
                </a:solidFill>
              </a:rPr>
              <a:t>K</a:t>
            </a:r>
            <a:r>
              <a:rPr lang="de-CH" dirty="0"/>
              <a:t>ramer</a:t>
            </a:r>
          </a:p>
        </p:txBody>
      </p:sp>
      <p:pic>
        <p:nvPicPr>
          <p:cNvPr id="5" name="Grafik 4" descr="Venn-Diagramm">
            <a:extLst>
              <a:ext uri="{FF2B5EF4-FFF2-40B4-BE49-F238E27FC236}">
                <a16:creationId xmlns:a16="http://schemas.microsoft.com/office/drawing/2014/main" id="{8C5F9F9C-F868-4F6F-AEC7-93F2BEFA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75" b="12548"/>
          <a:stretch/>
        </p:blipFill>
        <p:spPr>
          <a:xfrm>
            <a:off x="3576576" y="3206187"/>
            <a:ext cx="4815068" cy="35187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AD8CBCC-D0D7-45F1-B1B1-2BFA34E89369}"/>
              </a:ext>
            </a:extLst>
          </p:cNvPr>
          <p:cNvSpPr txBox="1"/>
          <p:nvPr/>
        </p:nvSpPr>
        <p:spPr>
          <a:xfrm>
            <a:off x="10467370" y="6227179"/>
            <a:ext cx="140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10.01.2020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C33A9C-289B-400F-8486-38A22777D8BE}"/>
              </a:ext>
            </a:extLst>
          </p:cNvPr>
          <p:cNvPicPr>
            <a:picLocks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694481" y="1869918"/>
            <a:ext cx="12886481" cy="2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B5616-0186-4050-8BE0-F4D263AD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D</a:t>
            </a:r>
            <a:r>
              <a:rPr lang="de-CH" dirty="0"/>
              <a:t>ie Geschichten hinter den Daten (Beispiel 1)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1805F9-8528-4AF7-9B95-A93037B0B5C3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818747" y="1218157"/>
            <a:ext cx="10800000" cy="3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43C900-457F-40A8-813E-12247298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2" y="2849281"/>
            <a:ext cx="3578181" cy="216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FC2FC4B-1261-452B-B68A-CA0168D75E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778">
            <a:off x="2014981" y="4122165"/>
            <a:ext cx="3563265" cy="6187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6A19BE-C94E-4851-A878-F2304B1961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718">
            <a:off x="3557448" y="3555141"/>
            <a:ext cx="2412108" cy="618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CC62E26-7B9C-4C48-82E0-A4BE1C108EC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75" y="1939585"/>
            <a:ext cx="5767525" cy="363433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ACDEDC2-18D8-46B0-A7B2-07ECF96CAB48}"/>
              </a:ext>
            </a:extLst>
          </p:cNvPr>
          <p:cNvSpPr txBox="1"/>
          <p:nvPr/>
        </p:nvSpPr>
        <p:spPr>
          <a:xfrm>
            <a:off x="1435817" y="2431189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&gt; 50%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FC1EA1-C077-4656-8918-F267DFC5F35F}"/>
              </a:ext>
            </a:extLst>
          </p:cNvPr>
          <p:cNvSpPr txBox="1"/>
          <p:nvPr/>
        </p:nvSpPr>
        <p:spPr>
          <a:xfrm>
            <a:off x="3103333" y="2431189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400 - 800</a:t>
            </a:r>
          </a:p>
        </p:txBody>
      </p:sp>
    </p:spTree>
    <p:extLst>
      <p:ext uri="{BB962C8B-B14F-4D97-AF65-F5344CB8AC3E}">
        <p14:creationId xmlns:p14="http://schemas.microsoft.com/office/powerpoint/2010/main" val="113163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19C60B3-90BF-438B-8847-43DFAAF2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D</a:t>
            </a:r>
            <a:r>
              <a:rPr lang="de-CH" dirty="0"/>
              <a:t>ie Geschichten hinter den Daten (Beispiel 2)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4FCA08-A9AC-45B2-A514-41819D6DD611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818747" y="1218157"/>
            <a:ext cx="10800000" cy="360000"/>
          </a:xfrm>
          <a:prstGeom prst="rect">
            <a:avLst/>
          </a:prstGeom>
        </p:spPr>
      </p:pic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B730AB5D-FC67-4F7A-9FAF-5A2F9E27F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9037"/>
            <a:ext cx="3403635" cy="21600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396317-018E-47BA-82CC-5304A1BD08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9" y="4074115"/>
            <a:ext cx="4347491" cy="6187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B1C283-D74F-4CAD-BF81-BD46BA70A7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800">
            <a:off x="3542231" y="3276524"/>
            <a:ext cx="2984927" cy="618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F6ED60-D215-4429-9461-CEF26FDF000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82" y="2122480"/>
            <a:ext cx="5675964" cy="3517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5ABA9B4-80A6-480C-8CDF-903A9836A6F3}"/>
              </a:ext>
            </a:extLst>
          </p:cNvPr>
          <p:cNvSpPr txBox="1"/>
          <p:nvPr/>
        </p:nvSpPr>
        <p:spPr>
          <a:xfrm>
            <a:off x="1210578" y="2679030"/>
            <a:ext cx="139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&gt; 50%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FD11B97-29C0-4C6F-B466-BB08A7DA1CDC}"/>
              </a:ext>
            </a:extLst>
          </p:cNvPr>
          <p:cNvSpPr txBox="1"/>
          <p:nvPr/>
        </p:nvSpPr>
        <p:spPr>
          <a:xfrm>
            <a:off x="2973623" y="2693064"/>
            <a:ext cx="139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0 - 100</a:t>
            </a:r>
          </a:p>
        </p:txBody>
      </p:sp>
    </p:spTree>
    <p:extLst>
      <p:ext uri="{BB962C8B-B14F-4D97-AF65-F5344CB8AC3E}">
        <p14:creationId xmlns:p14="http://schemas.microsoft.com/office/powerpoint/2010/main" val="8842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5EA80175-820A-4A5E-B5A5-F858D6935370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0" y="1180619"/>
            <a:ext cx="6192000" cy="3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BBFDC9-20C6-4E0C-9557-F6C1F6FC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T</a:t>
            </a:r>
            <a:r>
              <a:rPr lang="de-CH" dirty="0"/>
              <a:t>echnologien - HTML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A3B4FBE-5B66-49A5-B89A-62178101D537}"/>
              </a:ext>
            </a:extLst>
          </p:cNvPr>
          <p:cNvSpPr/>
          <p:nvPr/>
        </p:nvSpPr>
        <p:spPr>
          <a:xfrm>
            <a:off x="353028" y="354144"/>
            <a:ext cx="11485944" cy="6127750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filterArea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&lt;!--filter Area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for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User--&gt;</a:t>
            </a: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propTitle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Filter wählen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dragfield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class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dropzoneScrollable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    &lt;span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class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dropzoneInfoText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Drop-Zone 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&lt;/span&gt;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    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class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dropzone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zone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ondragenter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enterDropzone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b="1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event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b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            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ondragleave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leaveDropzone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b="1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event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b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            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ondragover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allowDrop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b="1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event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ondrop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drop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b="1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event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    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    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resetAllButton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class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btn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onclick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resetAll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Reset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All 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    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infoRow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&lt;!--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Infobox in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middle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--&gt;</a:t>
            </a: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infoBox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 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&lt;/div&gt;</a:t>
            </a: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b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table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&gt;&lt;/div&gt; 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&lt;!--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list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of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founded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Gemeinden--&gt;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&lt;div </a:t>
            </a:r>
            <a:r>
              <a:rPr lang="de-DE" altLang="de-DE" dirty="0" err="1">
                <a:solidFill>
                  <a:srgbClr val="BABABA"/>
                </a:solidFill>
                <a:latin typeface="Consolas" panose="020B0609020204030204" pitchFamily="49" charset="0"/>
              </a:rPr>
              <a:t>id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="</a:t>
            </a:r>
            <a:r>
              <a:rPr lang="de-DE" altLang="de-DE" dirty="0" err="1">
                <a:solidFill>
                  <a:srgbClr val="A5C261"/>
                </a:solidFill>
                <a:latin typeface="Consolas" panose="020B0609020204030204" pitchFamily="49" charset="0"/>
              </a:rPr>
              <a:t>svg</a:t>
            </a:r>
            <a:r>
              <a:rPr lang="de-DE" altLang="de-DE" dirty="0">
                <a:solidFill>
                  <a:srgbClr val="A5C261"/>
                </a:solidFill>
                <a:latin typeface="Consolas" panose="020B0609020204030204" pitchFamily="49" charset="0"/>
              </a:rPr>
              <a:t>"</a:t>
            </a:r>
            <a:r>
              <a:rPr lang="de-DE" altLang="de-DE" dirty="0">
                <a:solidFill>
                  <a:srgbClr val="E8BF6A"/>
                </a:solidFill>
                <a:latin typeface="Consolas" panose="020B0609020204030204" pitchFamily="49" charset="0"/>
              </a:rPr>
              <a:t>&gt;&lt;/div&gt; 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&lt;!--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Switzerland-Map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in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background--&gt;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D644E3C-8C31-489A-82DC-7E6825651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48"/>
          <a:stretch/>
        </p:blipFill>
        <p:spPr>
          <a:xfrm>
            <a:off x="8937244" y="279148"/>
            <a:ext cx="3144314" cy="4320000"/>
          </a:xfrm>
        </p:spPr>
      </p:pic>
    </p:spTree>
    <p:extLst>
      <p:ext uri="{BB962C8B-B14F-4D97-AF65-F5344CB8AC3E}">
        <p14:creationId xmlns:p14="http://schemas.microsoft.com/office/powerpoint/2010/main" val="7353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4219 -0.143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54BAC-51C5-4FE3-B496-3536148D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T</a:t>
            </a:r>
            <a:r>
              <a:rPr lang="de-CH" dirty="0"/>
              <a:t>echnologie - CSS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7B12A8-547C-48A4-84BA-E5A018223013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384000" y="1238492"/>
            <a:ext cx="6480000" cy="3600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827D845-BDDD-4A85-B6E1-BD5572725F45}"/>
              </a:ext>
            </a:extLst>
          </p:cNvPr>
          <p:cNvGrpSpPr/>
          <p:nvPr/>
        </p:nvGrpSpPr>
        <p:grpSpPr>
          <a:xfrm>
            <a:off x="267962" y="324485"/>
            <a:ext cx="11304579" cy="6127750"/>
            <a:chOff x="231494" y="758142"/>
            <a:chExt cx="10000526" cy="5353292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CA44D97-0CB4-4953-90C9-D8CA7ED798DF}"/>
                </a:ext>
              </a:extLst>
            </p:cNvPr>
            <p:cNvSpPr/>
            <p:nvPr/>
          </p:nvSpPr>
          <p:spPr>
            <a:xfrm>
              <a:off x="231494" y="758142"/>
              <a:ext cx="10000526" cy="5353292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/* Create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four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unequal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columns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that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floats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next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to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each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 err="1">
                  <a:solidFill>
                    <a:srgbClr val="808080"/>
                  </a:solidFill>
                  <a:latin typeface="Consolas" panose="020B0609020204030204" pitchFamily="49" charset="0"/>
                </a:rPr>
                <a:t>other</a:t>
              </a:r>
              <a: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  <a:t> */</a:t>
              </a:r>
              <a:br>
                <a:rPr lang="de-DE" altLang="de-DE" dirty="0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column</a:t>
              </a:r>
              <a:r>
                <a:rPr lang="de-DE" altLang="de-DE" dirty="0">
                  <a:solidFill>
                    <a:srgbClr val="E8BF6A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>
                  <a:solidFill>
                    <a:srgbClr val="BABABA"/>
                  </a:solidFill>
                  <a:latin typeface="Consolas" panose="020B0609020204030204" pitchFamily="49" charset="0"/>
                </a:rPr>
                <a:t>box-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sizing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 err="1">
                  <a:solidFill>
                    <a:srgbClr val="A5C261"/>
                  </a:solidFill>
                  <a:latin typeface="Consolas" panose="020B0609020204030204" pitchFamily="49" charset="0"/>
                </a:rPr>
                <a:t>border</a:t>
              </a:r>
              <a:r>
                <a:rPr lang="de-DE" altLang="de-DE" dirty="0">
                  <a:solidFill>
                    <a:srgbClr val="A5C261"/>
                  </a:solidFill>
                  <a:latin typeface="Consolas" panose="020B0609020204030204" pitchFamily="49" charset="0"/>
                </a:rPr>
                <a:t>-box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float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 err="1">
                  <a:solidFill>
                    <a:srgbClr val="A5C261"/>
                  </a:solidFill>
                  <a:latin typeface="Consolas" panose="020B0609020204030204" pitchFamily="49" charset="0"/>
                </a:rPr>
                <a:t>left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left</a:t>
              </a:r>
              <a:r>
                <a:rPr lang="de-DE" altLang="de-DE" dirty="0">
                  <a:solidFill>
                    <a:srgbClr val="E8BF6A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width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>
                  <a:solidFill>
                    <a:srgbClr val="6897BB"/>
                  </a:solidFill>
                  <a:latin typeface="Consolas" panose="020B0609020204030204" pitchFamily="49" charset="0"/>
                </a:rPr>
                <a:t>15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%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middleleft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width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>
                  <a:solidFill>
                    <a:srgbClr val="6897BB"/>
                  </a:solidFill>
                  <a:latin typeface="Consolas" panose="020B0609020204030204" pitchFamily="49" charset="0"/>
                </a:rPr>
                <a:t>30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%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de-DE" altLang="de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B232A4E-DE20-443D-A260-84759FC28FD6}"/>
                </a:ext>
              </a:extLst>
            </p:cNvPr>
            <p:cNvSpPr/>
            <p:nvPr/>
          </p:nvSpPr>
          <p:spPr>
            <a:xfrm>
              <a:off x="5963986" y="1521128"/>
              <a:ext cx="3262755" cy="4047714"/>
            </a:xfrm>
            <a:prstGeom prst="round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middleright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width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>
                  <a:solidFill>
                    <a:srgbClr val="6897BB"/>
                  </a:solidFill>
                  <a:latin typeface="Consolas" panose="020B0609020204030204" pitchFamily="49" charset="0"/>
                </a:rPr>
                <a:t>50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%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right</a:t>
              </a:r>
              <a:r>
                <a:rPr lang="de-DE" altLang="de-DE" dirty="0">
                  <a:solidFill>
                    <a:srgbClr val="E8BF6A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width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>
                  <a:solidFill>
                    <a:srgbClr val="6897BB"/>
                  </a:solidFill>
                  <a:latin typeface="Consolas" panose="020B0609020204030204" pitchFamily="49" charset="0"/>
                </a:rPr>
                <a:t>5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%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.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row</a:t>
              </a:r>
              <a:r>
                <a:rPr lang="de-DE" altLang="de-DE" dirty="0" err="1">
                  <a:solidFill>
                    <a:srgbClr val="A9B7C6"/>
                  </a:solidFill>
                  <a:latin typeface="Consolas" panose="020B0609020204030204" pitchFamily="49" charset="0"/>
                </a:rPr>
                <a:t>:</a:t>
              </a:r>
              <a:r>
                <a:rPr lang="de-DE" altLang="de-DE" dirty="0" err="1">
                  <a:solidFill>
                    <a:srgbClr val="E8BF6A"/>
                  </a:solidFill>
                  <a:latin typeface="Consolas" panose="020B0609020204030204" pitchFamily="49" charset="0"/>
                </a:rPr>
                <a:t>after</a:t>
              </a:r>
              <a:r>
                <a:rPr lang="de-DE" altLang="de-DE" dirty="0">
                  <a:solidFill>
                    <a:srgbClr val="E8BF6A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{</a:t>
              </a:r>
              <a:b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content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>
                  <a:solidFill>
                    <a:srgbClr val="6A8759"/>
                  </a:solidFill>
                  <a:latin typeface="Consolas" panose="020B0609020204030204" pitchFamily="49" charset="0"/>
                </a:rPr>
                <a:t>""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display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 err="1">
                  <a:solidFill>
                    <a:srgbClr val="A5C261"/>
                  </a:solidFill>
                  <a:latin typeface="Consolas" panose="020B0609020204030204" pitchFamily="49" charset="0"/>
                </a:rPr>
                <a:t>table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    </a:t>
              </a:r>
              <a:r>
                <a:rPr lang="de-DE" altLang="de-DE" dirty="0" err="1">
                  <a:solidFill>
                    <a:srgbClr val="BABABA"/>
                  </a:solidFill>
                  <a:latin typeface="Consolas" panose="020B0609020204030204" pitchFamily="49" charset="0"/>
                </a:rPr>
                <a:t>clear</a:t>
              </a: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: </a:t>
              </a:r>
              <a:r>
                <a:rPr lang="de-DE" altLang="de-DE" dirty="0" err="1">
                  <a:solidFill>
                    <a:srgbClr val="A5C261"/>
                  </a:solidFill>
                  <a:latin typeface="Consolas" panose="020B0609020204030204" pitchFamily="49" charset="0"/>
                </a:rPr>
                <a:t>both</a:t>
              </a:r>
              <a: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  <a:t>;</a:t>
              </a:r>
              <a:br>
                <a:rPr lang="de-DE" altLang="de-DE" dirty="0">
                  <a:solidFill>
                    <a:srgbClr val="CC7832"/>
                  </a:solidFill>
                  <a:latin typeface="Consolas" panose="020B0609020204030204" pitchFamily="49" charset="0"/>
                </a:rPr>
              </a:br>
              <a:r>
                <a:rPr lang="de-DE" altLang="de-DE" dirty="0">
                  <a:solidFill>
                    <a:srgbClr val="A9B7C6"/>
                  </a:solidFill>
                  <a:latin typeface="Consolas" panose="020B0609020204030204" pitchFamily="49" charset="0"/>
                </a:rPr>
                <a:t>}</a:t>
              </a:r>
              <a:endParaRPr kumimoji="0" lang="de-DE" altLang="de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ABAB021-2357-4275-9F91-255E67625574}"/>
              </a:ext>
            </a:extLst>
          </p:cNvPr>
          <p:cNvSpPr/>
          <p:nvPr/>
        </p:nvSpPr>
        <p:spPr>
          <a:xfrm>
            <a:off x="257801" y="314325"/>
            <a:ext cx="11304579" cy="6127750"/>
          </a:xfrm>
          <a:prstGeom prst="roundRect">
            <a:avLst/>
          </a:prstGeom>
          <a:solidFill>
            <a:srgbClr val="000000">
              <a:alpha val="7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29B5BAD-9B6B-419E-8FAF-BA910440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7" r="35764"/>
          <a:stretch/>
        </p:blipFill>
        <p:spPr>
          <a:xfrm>
            <a:off x="8640373" y="365125"/>
            <a:ext cx="3283665" cy="43200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A1488B-E1E1-4A61-A522-84A3A0156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7"/>
          <a:stretch/>
        </p:blipFill>
        <p:spPr>
          <a:xfrm>
            <a:off x="3015153" y="1238491"/>
            <a:ext cx="5220317" cy="44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5469 -0.205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EE9E67B3-F831-43CB-8926-A379D890A064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0" y="1180619"/>
            <a:ext cx="6732000" cy="3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E6B388-0681-4749-961D-832D7DE1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T</a:t>
            </a:r>
            <a:r>
              <a:rPr lang="de-CH" dirty="0"/>
              <a:t>echnologie - JavaScript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1F4494-D007-4903-A5DF-AD0149D72C1C}"/>
              </a:ext>
            </a:extLst>
          </p:cNvPr>
          <p:cNvSpPr txBox="1"/>
          <p:nvPr/>
        </p:nvSpPr>
        <p:spPr>
          <a:xfrm>
            <a:off x="2649637" y="6344770"/>
            <a:ext cx="212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4147366-63C6-4D93-A9AA-8AACA4DA0AC9}"/>
              </a:ext>
            </a:extLst>
          </p:cNvPr>
          <p:cNvSpPr/>
          <p:nvPr/>
        </p:nvSpPr>
        <p:spPr>
          <a:xfrm>
            <a:off x="726440" y="410273"/>
            <a:ext cx="10001129" cy="6037453"/>
          </a:xfrm>
          <a:prstGeom prst="roundRect">
            <a:avLst/>
          </a:prstGeom>
          <a:solidFill>
            <a:srgbClr val="2B2B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/*</a:t>
            </a: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Returns a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list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of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municipalities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to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be</a:t>
            </a: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808080"/>
                </a:solidFill>
                <a:latin typeface="Consolas" panose="020B0609020204030204" pitchFamily="49" charset="0"/>
              </a:rPr>
              <a:t>colored</a:t>
            </a: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  <a:t> */</a:t>
            </a:r>
            <a:br>
              <a:rPr lang="de-DE" altLang="de-D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function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searchGemeindenWithPrecondition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() {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selectElements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de-DE" altLang="de-DE" b="1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document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querySelector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>
                <a:solidFill>
                  <a:srgbClr val="6A8759"/>
                </a:solidFill>
                <a:latin typeface="Consolas" panose="020B0609020204030204" pitchFamily="49" charset="0"/>
              </a:rPr>
              <a:t>`#gemeinden`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elementsG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selectElements.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querySelectorAll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de-DE" altLang="de-DE" dirty="0" err="1">
                <a:solidFill>
                  <a:srgbClr val="6A8759"/>
                </a:solidFill>
                <a:latin typeface="Consolas" panose="020B0609020204030204" pitchFamily="49" charset="0"/>
              </a:rPr>
              <a:t>path</a:t>
            </a:r>
            <a:r>
              <a:rPr lang="de-DE" altLang="de-DE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municipalitiesWithPrecondition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 []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preconditions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getPreconditions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elementsG.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municipality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=&gt; {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preconditions.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precondition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=&gt; {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    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checkGemeinde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municipality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precondition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)) {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municipalitiesWithPrecondition.</a:t>
            </a:r>
            <a:r>
              <a:rPr lang="de-DE" altLang="de-DE" dirty="0" err="1">
                <a:solidFill>
                  <a:srgbClr val="FFC66D"/>
                </a:solidFill>
                <a:latin typeface="Consolas" panose="020B0609020204030204" pitchFamily="49" charset="0"/>
              </a:rPr>
              <a:t>push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municipality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        </a:t>
            </a: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    })</a:t>
            </a:r>
            <a:b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    })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dirty="0" err="1">
                <a:solidFill>
                  <a:srgbClr val="CC7832"/>
                </a:solidFill>
                <a:latin typeface="Consolas" panose="020B0609020204030204" pitchFamily="49" charset="0"/>
              </a:rPr>
              <a:t>return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solidFill>
                  <a:srgbClr val="A9B7C6"/>
                </a:solidFill>
                <a:latin typeface="Consolas" panose="020B0609020204030204" pitchFamily="49" charset="0"/>
              </a:rPr>
              <a:t>municipalitiesWithPrecondition</a:t>
            </a:r>
            <a: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de-DE" altLang="de-DE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de-DE" altLang="de-DE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D8DA81-162D-4488-9665-9417D13E5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1"/>
          <a:stretch/>
        </p:blipFill>
        <p:spPr>
          <a:xfrm>
            <a:off x="8588416" y="365125"/>
            <a:ext cx="3123958" cy="4320000"/>
          </a:xfrm>
        </p:spPr>
      </p:pic>
    </p:spTree>
    <p:extLst>
      <p:ext uri="{BB962C8B-B14F-4D97-AF65-F5344CB8AC3E}">
        <p14:creationId xmlns:p14="http://schemas.microsoft.com/office/powerpoint/2010/main" val="16962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05651 -0.157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D4E83-C87D-4008-9641-952D9E80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E</a:t>
            </a:r>
            <a:r>
              <a:rPr lang="de-CH" dirty="0"/>
              <a:t>rkenntnis der Technologien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06E7CC-E38F-40C2-866D-00B98EC57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34" y="2434337"/>
            <a:ext cx="1767193" cy="176719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144919-95F9-4FCD-93E4-7ABE42F39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5" t="25104" r="25561" b="25743"/>
          <a:stretch/>
        </p:blipFill>
        <p:spPr>
          <a:xfrm>
            <a:off x="2659027" y="2394657"/>
            <a:ext cx="2839211" cy="18465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42A5C5-FE0F-453C-AE99-81EB80388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3" t="36777" r="8636" b="35542"/>
          <a:stretch/>
        </p:blipFill>
        <p:spPr>
          <a:xfrm>
            <a:off x="3885995" y="4945181"/>
            <a:ext cx="4758432" cy="12229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71C9ED-67E9-47B4-99AC-DC1B50CC8E2F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8687113">
            <a:off x="2512581" y="3114768"/>
            <a:ext cx="3240000" cy="3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81AF43-1535-4941-B611-FB6AEE1DE69B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3883062">
            <a:off x="2524080" y="3137933"/>
            <a:ext cx="3240000" cy="36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C208805-6CBB-46CF-A32B-EC1628BBE7DF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8687113">
            <a:off x="6172109" y="3161101"/>
            <a:ext cx="3240000" cy="36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569F947-D52C-4DAE-8B86-666E864ADB53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3883062">
            <a:off x="6183608" y="3184266"/>
            <a:ext cx="3240000" cy="3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B782A05-D356-472C-8470-FC2314B92165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20774410">
            <a:off x="3699888" y="5387904"/>
            <a:ext cx="4381876" cy="3293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B89DDA5-1424-46F5-8412-12B77EF5F939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1822469">
            <a:off x="3758201" y="5438335"/>
            <a:ext cx="4364123" cy="21520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492B8BC-AE5C-44D4-BFBA-9F58870101E1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677529" y="1251105"/>
            <a:ext cx="900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087B-B62B-4E7E-9832-6315D64A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F</a:t>
            </a:r>
            <a:r>
              <a:rPr lang="de-CH" dirty="0"/>
              <a:t>ilter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F53EED-8122-4CC8-84C9-3A19D98E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98" y="209375"/>
            <a:ext cx="4171803" cy="6439249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B411B5-DDE0-4B2E-BE74-E8B5B665129F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222975" y="1180619"/>
            <a:ext cx="270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CCA02-B22A-467B-AC06-36290215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O</a:t>
            </a:r>
            <a:r>
              <a:rPr lang="de-CH" dirty="0"/>
              <a:t>utput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6D70FE-664F-438D-A136-C0F68797F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5" y="500742"/>
            <a:ext cx="9743113" cy="5992133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C5EE6E3-A6F4-414B-AC7A-718981410710}"/>
              </a:ext>
            </a:extLst>
          </p:cNvPr>
          <p:cNvSpPr/>
          <p:nvPr/>
        </p:nvSpPr>
        <p:spPr>
          <a:xfrm>
            <a:off x="4744720" y="500380"/>
            <a:ext cx="645160" cy="287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55D4-B658-4C95-9F1B-A5BED3AFAC33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403063" y="1203769"/>
            <a:ext cx="270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A7D05-B1FD-426E-8AEA-48CF2C4E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Z</a:t>
            </a:r>
            <a:r>
              <a:rPr lang="de-CH" dirty="0"/>
              <a:t>oom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AA9C1-83F4-441A-B802-55A4A652E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7" y="1529044"/>
            <a:ext cx="7789900" cy="4769583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7ED7CF-CE60-446C-899D-9ABD0C00836C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226569" y="1169044"/>
            <a:ext cx="270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10CA1-B3FC-4C6C-9E76-A28613E1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040" y="1980565"/>
            <a:ext cx="4648200" cy="2827250"/>
          </a:xfrm>
        </p:spPr>
        <p:txBody>
          <a:bodyPr>
            <a:noAutofit/>
          </a:bodyPr>
          <a:lstStyle/>
          <a:p>
            <a:r>
              <a:rPr lang="de-CH" sz="13800" b="1" dirty="0">
                <a:solidFill>
                  <a:srgbClr val="D8A220"/>
                </a:solidFill>
              </a:rPr>
              <a:t>D</a:t>
            </a:r>
            <a:r>
              <a:rPr lang="de-CH" sz="13800" dirty="0"/>
              <a:t>emo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5313D-140A-4F00-82B7-3FA646C90C5C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2967588" y="3910557"/>
            <a:ext cx="5758741" cy="7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6BAC5-3B40-48FA-9D69-00C6EF3C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D</a:t>
            </a:r>
            <a:r>
              <a:rPr lang="de-CH" dirty="0"/>
              <a:t>atensatz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FD8B40-3D47-4C12-A959-1B635FED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3009985"/>
            <a:ext cx="8337240" cy="296805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66A6B1E-2384-4035-BF41-D2919651E855}"/>
              </a:ext>
            </a:extLst>
          </p:cNvPr>
          <p:cNvSpPr/>
          <p:nvPr/>
        </p:nvSpPr>
        <p:spPr>
          <a:xfrm>
            <a:off x="838200" y="1522012"/>
            <a:ext cx="109025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DE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Regionalporträts 2019: Kennzahlen aller Gemeinden»</a:t>
            </a:r>
            <a:endParaRPr lang="de-C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A18900-85DA-4470-BCEC-B42DF8957DA4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361871" y="1162012"/>
            <a:ext cx="3096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11528-4E5F-40C6-A695-AD08878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D</a:t>
            </a:r>
            <a:r>
              <a:rPr lang="de-CH" dirty="0"/>
              <a:t>imensionen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AB6536D-4419-4F89-9C6E-05B448F998A7}"/>
              </a:ext>
            </a:extLst>
          </p:cNvPr>
          <p:cNvGrpSpPr/>
          <p:nvPr/>
        </p:nvGrpSpPr>
        <p:grpSpPr>
          <a:xfrm>
            <a:off x="1722311" y="2001136"/>
            <a:ext cx="1402672" cy="1449332"/>
            <a:chOff x="1722311" y="2001136"/>
            <a:chExt cx="1402672" cy="1449332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D519354-8EE3-4347-8F21-76E1A9E63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83647" y="2001136"/>
              <a:ext cx="1080000" cy="1080000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82E64C9-25F9-4B0F-9BB6-6E2AD14715FD}"/>
                </a:ext>
              </a:extLst>
            </p:cNvPr>
            <p:cNvSpPr txBox="1"/>
            <p:nvPr/>
          </p:nvSpPr>
          <p:spPr>
            <a:xfrm>
              <a:off x="1722311" y="3081136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Bevölkerung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D211186-EFF4-47C2-A332-8F259E3C6A5E}"/>
              </a:ext>
            </a:extLst>
          </p:cNvPr>
          <p:cNvGrpSpPr/>
          <p:nvPr/>
        </p:nvGrpSpPr>
        <p:grpSpPr>
          <a:xfrm>
            <a:off x="5142628" y="1246415"/>
            <a:ext cx="1804008" cy="1446961"/>
            <a:chOff x="5142628" y="1246415"/>
            <a:chExt cx="1804008" cy="144696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1DF4630-E3C3-4BE4-9C68-1930A5C5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632" y="1246415"/>
              <a:ext cx="1080000" cy="108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C179735-4E7D-460D-B94C-14418B448906}"/>
                </a:ext>
              </a:extLst>
            </p:cNvPr>
            <p:cNvSpPr txBox="1"/>
            <p:nvPr/>
          </p:nvSpPr>
          <p:spPr>
            <a:xfrm>
              <a:off x="5142628" y="2324044"/>
              <a:ext cx="1804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Altersverteilung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41C3429-54A0-42EA-B8F6-85873A4DE4C5}"/>
              </a:ext>
            </a:extLst>
          </p:cNvPr>
          <p:cNvGrpSpPr/>
          <p:nvPr/>
        </p:nvGrpSpPr>
        <p:grpSpPr>
          <a:xfrm>
            <a:off x="9125617" y="1920706"/>
            <a:ext cx="1557340" cy="1449332"/>
            <a:chOff x="9125617" y="1920706"/>
            <a:chExt cx="1557340" cy="144933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7733C4E-716F-470A-B1DF-614F4842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617" y="1920706"/>
              <a:ext cx="1080000" cy="10800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5B60F39-803C-428A-AAB9-FD066B8500CA}"/>
                </a:ext>
              </a:extLst>
            </p:cNvPr>
            <p:cNvSpPr txBox="1"/>
            <p:nvPr/>
          </p:nvSpPr>
          <p:spPr>
            <a:xfrm>
              <a:off x="9280285" y="3000706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Fläche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4A0DD8-DD53-4D3F-B429-623A214FCCB1}"/>
              </a:ext>
            </a:extLst>
          </p:cNvPr>
          <p:cNvGrpSpPr/>
          <p:nvPr/>
        </p:nvGrpSpPr>
        <p:grpSpPr>
          <a:xfrm>
            <a:off x="1210825" y="4103291"/>
            <a:ext cx="2725572" cy="1449332"/>
            <a:chOff x="1210825" y="4103291"/>
            <a:chExt cx="2725572" cy="144933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4DEA9C8-828C-4793-AF08-455E34A6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3647" y="4103291"/>
              <a:ext cx="1080000" cy="10800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7D8AD92-91F3-48DF-ABE6-13D4819900F8}"/>
                </a:ext>
              </a:extLst>
            </p:cNvPr>
            <p:cNvSpPr txBox="1"/>
            <p:nvPr/>
          </p:nvSpPr>
          <p:spPr>
            <a:xfrm>
              <a:off x="1210825" y="5183291"/>
              <a:ext cx="2725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Bevölkerungsbewegung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FCF1CBE-7DF5-4A3D-9138-4A556B5B1D87}"/>
              </a:ext>
            </a:extLst>
          </p:cNvPr>
          <p:cNvGrpSpPr/>
          <p:nvPr/>
        </p:nvGrpSpPr>
        <p:grpSpPr>
          <a:xfrm>
            <a:off x="5431580" y="3123001"/>
            <a:ext cx="1402672" cy="1418000"/>
            <a:chOff x="5431580" y="3123001"/>
            <a:chExt cx="1402672" cy="14180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DB85886-7314-498C-BB0C-69DB4B035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31580" y="3123001"/>
              <a:ext cx="1080000" cy="10800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D6AAC77-EFB4-47E8-8238-43019598A405}"/>
                </a:ext>
              </a:extLst>
            </p:cNvPr>
            <p:cNvSpPr txBox="1"/>
            <p:nvPr/>
          </p:nvSpPr>
          <p:spPr>
            <a:xfrm>
              <a:off x="5431580" y="4171669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Haushalte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B0D8E44-2913-4EAE-BDBB-AE145EAA0254}"/>
              </a:ext>
            </a:extLst>
          </p:cNvPr>
          <p:cNvGrpSpPr/>
          <p:nvPr/>
        </p:nvGrpSpPr>
        <p:grpSpPr>
          <a:xfrm>
            <a:off x="5431580" y="5269209"/>
            <a:ext cx="1402672" cy="1449332"/>
            <a:chOff x="5431580" y="5269209"/>
            <a:chExt cx="1402672" cy="14493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F543E0E-5178-426A-9B5C-9D62154BD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04632" y="5269209"/>
              <a:ext cx="1080000" cy="10800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65157DC-CF3C-4091-89A0-6633C94236A8}"/>
                </a:ext>
              </a:extLst>
            </p:cNvPr>
            <p:cNvSpPr txBox="1"/>
            <p:nvPr/>
          </p:nvSpPr>
          <p:spPr>
            <a:xfrm>
              <a:off x="5431580" y="6349209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Wirtschaft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E55CC43-05D5-4B8B-A3F0-088B2CFCFF1C}"/>
              </a:ext>
            </a:extLst>
          </p:cNvPr>
          <p:cNvGrpSpPr/>
          <p:nvPr/>
        </p:nvGrpSpPr>
        <p:grpSpPr>
          <a:xfrm>
            <a:off x="9125617" y="4103291"/>
            <a:ext cx="1433006" cy="1449332"/>
            <a:chOff x="9125617" y="4103291"/>
            <a:chExt cx="1433006" cy="1449332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B432B07-2FC7-4A26-820D-AC643EA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5617" y="4103291"/>
              <a:ext cx="1080000" cy="10800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C5320D7-5B17-4A26-814A-E7999999D219}"/>
                </a:ext>
              </a:extLst>
            </p:cNvPr>
            <p:cNvSpPr txBox="1"/>
            <p:nvPr/>
          </p:nvSpPr>
          <p:spPr>
            <a:xfrm>
              <a:off x="9155951" y="5183291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Soziales</a:t>
              </a:r>
            </a:p>
          </p:txBody>
        </p:sp>
      </p:grpSp>
      <p:pic>
        <p:nvPicPr>
          <p:cNvPr id="34" name="Grafik 33">
            <a:extLst>
              <a:ext uri="{FF2B5EF4-FFF2-40B4-BE49-F238E27FC236}">
                <a16:creationId xmlns:a16="http://schemas.microsoft.com/office/drawing/2014/main" id="{FB65F4BC-9B2B-4C52-B5C6-D683C165871C}"/>
              </a:ext>
            </a:extLst>
          </p:cNvPr>
          <p:cNvPicPr>
            <a:picLocks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346140" y="1168313"/>
            <a:ext cx="3888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FE12C-C970-4B71-8069-388A6040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P</a:t>
            </a:r>
            <a:r>
              <a:rPr lang="de-CH" dirty="0"/>
              <a:t>roblem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56848E-A3DE-4D93-A142-913A226D7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6" y="650143"/>
            <a:ext cx="4225852" cy="5557713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F4FD7C9-47B2-4B9A-8196-0CE107012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8687113">
            <a:off x="2149604" y="3550900"/>
            <a:ext cx="7875034" cy="4282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DFA1449-E8FB-4298-B403-231A208D9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7" b="9635"/>
          <a:stretch/>
        </p:blipFill>
        <p:spPr>
          <a:xfrm rot="13883062">
            <a:off x="2149603" y="3455570"/>
            <a:ext cx="7875034" cy="42826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22EBBA5-2B21-400A-A7AE-3B03DF9E422A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477618" y="1169044"/>
            <a:ext cx="270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92AF8-AAB9-4663-90C9-555CC098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CH" b="1" dirty="0">
                <a:solidFill>
                  <a:srgbClr val="D8A220"/>
                </a:solidFill>
              </a:rPr>
              <a:t>G</a:t>
            </a:r>
            <a:r>
              <a:rPr lang="de-CH" dirty="0"/>
              <a:t>eodaten»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31779AE-4FAF-42FE-B6FB-A8AA93ED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383" y="1171575"/>
            <a:ext cx="7945059" cy="500538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267E5C-37B8-4776-BB3F-1DB5677995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96" y="3349101"/>
            <a:ext cx="985423" cy="9854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812FD6-2B18-4BB9-8064-1F1FECBE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20" y="1883034"/>
            <a:ext cx="1466067" cy="146606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C25EE03-8DE7-4F99-A686-EA5B26E2C15B}"/>
              </a:ext>
            </a:extLst>
          </p:cNvPr>
          <p:cNvSpPr txBox="1"/>
          <p:nvPr/>
        </p:nvSpPr>
        <p:spPr>
          <a:xfrm>
            <a:off x="9528243" y="1767623"/>
            <a:ext cx="1698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>
                <a:solidFill>
                  <a:srgbClr val="D8A017"/>
                </a:solidFill>
                <a:latin typeface="Ink Free" panose="03080402000500000000" pitchFamily="66" charset="0"/>
              </a:rPr>
              <a:t>Zernez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6FE94F-5C91-436A-8D60-C6374DFF10F1}"/>
              </a:ext>
            </a:extLst>
          </p:cNvPr>
          <p:cNvPicPr>
            <a:picLocks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408168" y="1169044"/>
            <a:ext cx="3636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25A-02DC-4377-B5C9-1B8237F3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W</a:t>
            </a:r>
            <a:r>
              <a:rPr lang="de-CH" dirty="0"/>
              <a:t>as können uns die Daten erzählen?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099126-4159-48F7-BBE3-8CF02FAFB520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-818747" y="1218157"/>
            <a:ext cx="10800000" cy="360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F8816C4-542F-456B-A083-8BE64F86C99B}"/>
              </a:ext>
            </a:extLst>
          </p:cNvPr>
          <p:cNvGrpSpPr/>
          <p:nvPr/>
        </p:nvGrpSpPr>
        <p:grpSpPr>
          <a:xfrm>
            <a:off x="6931057" y="3000706"/>
            <a:ext cx="1557340" cy="1449332"/>
            <a:chOff x="9125617" y="1920706"/>
            <a:chExt cx="1557340" cy="1449332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EBF1089-EA6D-4E03-9B85-22583F51B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5617" y="1920706"/>
              <a:ext cx="1080000" cy="108000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4DBD058-083B-406C-A249-32D8A5D126FF}"/>
                </a:ext>
              </a:extLst>
            </p:cNvPr>
            <p:cNvSpPr txBox="1"/>
            <p:nvPr/>
          </p:nvSpPr>
          <p:spPr>
            <a:xfrm>
              <a:off x="9280285" y="3000706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Fläche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0C54FBF-4672-4644-97AC-540B55046410}"/>
              </a:ext>
            </a:extLst>
          </p:cNvPr>
          <p:cNvGrpSpPr/>
          <p:nvPr/>
        </p:nvGrpSpPr>
        <p:grpSpPr>
          <a:xfrm>
            <a:off x="3131187" y="3000706"/>
            <a:ext cx="1402672" cy="1449332"/>
            <a:chOff x="5431580" y="5269209"/>
            <a:chExt cx="1402672" cy="144933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475E8D7-5897-43D3-BA3B-72F317E2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04632" y="5269209"/>
              <a:ext cx="1080000" cy="10800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2CF2EF9-44C2-4870-82F0-7D58A9C82282}"/>
                </a:ext>
              </a:extLst>
            </p:cNvPr>
            <p:cNvSpPr txBox="1"/>
            <p:nvPr/>
          </p:nvSpPr>
          <p:spPr>
            <a:xfrm>
              <a:off x="5431580" y="6349209"/>
              <a:ext cx="1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Wirtschaft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FB4656D2-9344-4A60-81F6-DD670CB793A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65081" y="3231311"/>
            <a:ext cx="847543" cy="6187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793CBF-7316-4E51-A913-F406F094D0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27523" y="3231312"/>
            <a:ext cx="847543" cy="6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31124-2DB3-4A65-AB10-725649E7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F</a:t>
            </a:r>
            <a:r>
              <a:rPr lang="de-CH" dirty="0"/>
              <a:t>acettierte Suche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DF3C94-2DF4-4803-A380-C6414CF0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35" y="2160904"/>
            <a:ext cx="9342930" cy="3680779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60FE5F-AC59-4698-A21B-3415C946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6763">
            <a:off x="3822447" y="1269623"/>
            <a:ext cx="2382600" cy="6187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4E886F-1E34-4AE6-8823-B5E8AD92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4946">
            <a:off x="5294043" y="1572286"/>
            <a:ext cx="1144546" cy="4615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70E91F-9043-498C-90A2-C51BF93F28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01700">
            <a:off x="6209336" y="1511847"/>
            <a:ext cx="847543" cy="61878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1800564-0902-4694-819B-D6901FCA9F7A}"/>
              </a:ext>
            </a:extLst>
          </p:cNvPr>
          <p:cNvSpPr/>
          <p:nvPr/>
        </p:nvSpPr>
        <p:spPr>
          <a:xfrm>
            <a:off x="6320901" y="2574524"/>
            <a:ext cx="2725445" cy="2237173"/>
          </a:xfrm>
          <a:prstGeom prst="rect">
            <a:avLst/>
          </a:prstGeom>
          <a:noFill/>
          <a:ln w="76200"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B5B1B9F-258F-4D9F-BFD7-EA0DC476E721}"/>
              </a:ext>
            </a:extLst>
          </p:cNvPr>
          <p:cNvSpPr txBox="1"/>
          <p:nvPr/>
        </p:nvSpPr>
        <p:spPr>
          <a:xfrm>
            <a:off x="6096000" y="830714"/>
            <a:ext cx="242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>
                <a:solidFill>
                  <a:srgbClr val="D49700"/>
                </a:solidFill>
                <a:latin typeface="Ink Free" panose="03080402000500000000" pitchFamily="66" charset="0"/>
              </a:rPr>
              <a:t>Facetten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06D2E3D-58BF-48D5-ABD8-1B70F5E61AE5}"/>
              </a:ext>
            </a:extLst>
          </p:cNvPr>
          <p:cNvPicPr>
            <a:picLocks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0" y="1157642"/>
            <a:ext cx="5328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A6C6F-70A0-4B6C-AF27-FFCEF691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U</a:t>
            </a:r>
            <a:r>
              <a:rPr lang="de-CH" dirty="0"/>
              <a:t>nsere Facetten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CA7A449-6031-4EF0-A1CF-16D89DAC3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23" y="445886"/>
            <a:ext cx="6411127" cy="5966227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048C31-953C-434D-BE2C-0DEFCDA9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1965">
            <a:off x="3268079" y="2501614"/>
            <a:ext cx="2227281" cy="6187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0197D9-16DA-4A70-B5DC-4BA2B2573F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40474">
            <a:off x="3694530" y="3098691"/>
            <a:ext cx="1697320" cy="6187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C66F0F-59E7-43C8-A3FC-08BB5003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4023">
            <a:off x="3353917" y="3796315"/>
            <a:ext cx="2086375" cy="61878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4E0A30-0AFC-4900-B30C-004C4C0C97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1045">
            <a:off x="2506348" y="4410222"/>
            <a:ext cx="3078762" cy="6187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1BD021C-CE1A-4760-90F5-9C2125B43D96}"/>
              </a:ext>
            </a:extLst>
          </p:cNvPr>
          <p:cNvSpPr txBox="1"/>
          <p:nvPr/>
        </p:nvSpPr>
        <p:spPr>
          <a:xfrm>
            <a:off x="1621447" y="3157174"/>
            <a:ext cx="242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>
                <a:solidFill>
                  <a:srgbClr val="D49700"/>
                </a:solidFill>
                <a:latin typeface="Ink Free" panose="03080402000500000000" pitchFamily="66" charset="0"/>
              </a:rPr>
              <a:t>Facetten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707D0F5-CB90-4427-BFD2-6500890CB9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2" y="1690688"/>
            <a:ext cx="2876516" cy="9854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C5A2B0-6D6D-4470-A2D6-85EBC8A2DD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92" y="2664462"/>
            <a:ext cx="2876516" cy="9854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C544BC5-5669-4B82-8123-1DAED007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66" y="3721169"/>
            <a:ext cx="2876516" cy="9854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A6533FA-9798-47FE-9646-06DE00E084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66" y="4799385"/>
            <a:ext cx="2876516" cy="98542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80EF8E5-45E7-4025-9BD2-1CD507EBEC04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118802" y="1169044"/>
            <a:ext cx="4824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21E5B-DBFF-4AB2-934A-7E821FF2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D8A220"/>
                </a:solidFill>
              </a:rPr>
              <a:t>V</a:t>
            </a:r>
            <a:r>
              <a:rPr lang="de-CH" dirty="0"/>
              <a:t>isualisierung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140D9D8-0BD2-4F25-9D7C-0FD4A4C2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1" y="1612890"/>
            <a:ext cx="9984637" cy="4879985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C37F04-470B-46BE-A9AB-B12BBDA8DD0A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7" b="25754"/>
          <a:stretch/>
        </p:blipFill>
        <p:spPr>
          <a:xfrm>
            <a:off x="338722" y="1169044"/>
            <a:ext cx="3996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Breitbild</PresentationFormat>
  <Paragraphs>45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Ink Free</vt:lpstr>
      <vt:lpstr>Office</vt:lpstr>
      <vt:lpstr>IvisPro – Gemeinden der Schweiz</vt:lpstr>
      <vt:lpstr>Datensatz</vt:lpstr>
      <vt:lpstr>Dimensionen</vt:lpstr>
      <vt:lpstr>Problem</vt:lpstr>
      <vt:lpstr>«Geodaten»</vt:lpstr>
      <vt:lpstr>Was können uns die Daten erzählen?</vt:lpstr>
      <vt:lpstr>Facettierte Suche</vt:lpstr>
      <vt:lpstr>Unsere Facetten</vt:lpstr>
      <vt:lpstr>Visualisierung</vt:lpstr>
      <vt:lpstr>Die Geschichten hinter den Daten (Beispiel 1)</vt:lpstr>
      <vt:lpstr>Die Geschichten hinter den Daten (Beispiel 2)</vt:lpstr>
      <vt:lpstr>Technologien - HTML</vt:lpstr>
      <vt:lpstr>Technologie - CSS</vt:lpstr>
      <vt:lpstr>Technologie - JavaScript</vt:lpstr>
      <vt:lpstr>Erkenntnis der Technologien</vt:lpstr>
      <vt:lpstr>Filter</vt:lpstr>
      <vt:lpstr>Output</vt:lpstr>
      <vt:lpstr>Zoom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IvisPro – Gemeinden der Schweiz</dc:title>
  <dc:creator>Nadia Kramer</dc:creator>
  <cp:lastModifiedBy>Nadia Kramer</cp:lastModifiedBy>
  <cp:revision>38</cp:revision>
  <dcterms:created xsi:type="dcterms:W3CDTF">2020-01-08T11:17:38Z</dcterms:created>
  <dcterms:modified xsi:type="dcterms:W3CDTF">2020-01-10T11:10:29Z</dcterms:modified>
</cp:coreProperties>
</file>